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308" r:id="rId5"/>
    <p:sldId id="374" r:id="rId6"/>
    <p:sldId id="433" r:id="rId7"/>
    <p:sldId id="436" r:id="rId8"/>
    <p:sldId id="511" r:id="rId9"/>
    <p:sldId id="516" r:id="rId10"/>
    <p:sldId id="514" r:id="rId11"/>
    <p:sldId id="517" r:id="rId12"/>
    <p:sldId id="519" r:id="rId13"/>
    <p:sldId id="518" r:id="rId14"/>
    <p:sldId id="520" r:id="rId15"/>
    <p:sldId id="522" r:id="rId16"/>
    <p:sldId id="515" r:id="rId17"/>
    <p:sldId id="512" r:id="rId18"/>
    <p:sldId id="524" r:id="rId19"/>
    <p:sldId id="52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868E57-73E9-41AB-9A5A-3A5907F8EA70}">
          <p14:sldIdLst>
            <p14:sldId id="308"/>
            <p14:sldId id="374"/>
            <p14:sldId id="433"/>
            <p14:sldId id="436"/>
            <p14:sldId id="511"/>
            <p14:sldId id="516"/>
            <p14:sldId id="514"/>
            <p14:sldId id="517"/>
            <p14:sldId id="519"/>
            <p14:sldId id="518"/>
            <p14:sldId id="520"/>
            <p14:sldId id="522"/>
            <p14:sldId id="515"/>
            <p14:sldId id="512"/>
            <p14:sldId id="524"/>
            <p14:sldId id="5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045"/>
    <a:srgbClr val="F25B4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22B54C-6D05-B858-5AED-FA7EB9558764}" v="1" dt="2024-11-07T14:11:45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373" autoAdjust="0"/>
  </p:normalViewPr>
  <p:slideViewPr>
    <p:cSldViewPr snapToGrid="0">
      <p:cViewPr varScale="1">
        <p:scale>
          <a:sx n="75" d="100"/>
          <a:sy n="75" d="100"/>
        </p:scale>
        <p:origin x="9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EC5A5-986B-47CE-A348-6BFDEC40199F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16691-38D7-402E-A8DD-F09AA62EA4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641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24D79-245C-4810-8C54-F473E05DE4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9294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A82C-DCA0-4719-B8DB-BF4434B7B04D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1F74-64C9-4F5D-99CB-D7835ACE90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63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A82C-DCA0-4719-B8DB-BF4434B7B04D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1F74-64C9-4F5D-99CB-D7835ACE90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01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A82C-DCA0-4719-B8DB-BF4434B7B04D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1F74-64C9-4F5D-99CB-D7835ACE90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36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ext cover –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B0EFD841-EDC7-904D-A54E-2162CEF67E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3F3F4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pic>
        <p:nvPicPr>
          <p:cNvPr id="9" name="object 3">
            <a:extLst>
              <a:ext uri="{FF2B5EF4-FFF2-40B4-BE49-F238E27FC236}">
                <a16:creationId xmlns:a16="http://schemas.microsoft.com/office/drawing/2014/main" id="{5F5BCF4E-90A1-A047-AA0F-07FF7EF4CFC0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429675" y="142971"/>
            <a:ext cx="3332649" cy="1095932"/>
          </a:xfrm>
          <a:prstGeom prst="rect">
            <a:avLst/>
          </a:prstGeom>
        </p:spPr>
      </p:pic>
      <p:pic>
        <p:nvPicPr>
          <p:cNvPr id="13" name="object 4">
            <a:extLst>
              <a:ext uri="{FF2B5EF4-FFF2-40B4-BE49-F238E27FC236}">
                <a16:creationId xmlns:a16="http://schemas.microsoft.com/office/drawing/2014/main" id="{3D07FE38-D268-4B4B-9028-FA34D9450C90}"/>
              </a:ext>
            </a:extLst>
          </p:cNvPr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5053575"/>
            <a:ext cx="12192000" cy="1676962"/>
          </a:xfrm>
          <a:prstGeom prst="rect">
            <a:avLst/>
          </a:prstGeom>
        </p:spPr>
      </p:pic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A9AB6EF0-047A-0B43-9E2A-6B3D9E8EA1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319999"/>
            <a:ext cx="12192000" cy="540000"/>
          </a:xfrm>
          <a:prstGeom prst="rect">
            <a:avLst/>
          </a:prstGeom>
        </p:spPr>
        <p:txBody>
          <a:bodyPr/>
          <a:lstStyle>
            <a:lvl1pPr marL="9525" algn="ctr">
              <a:lnSpc>
                <a:spcPct val="100000"/>
              </a:lnSpc>
              <a:spcBef>
                <a:spcPts val="75"/>
              </a:spcBef>
              <a:defRPr sz="15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500" dirty="0">
                <a:latin typeface="Arial"/>
                <a:cs typeface="Arial"/>
              </a:rPr>
              <a:t>DATE / NAME OF SPEAKER</a:t>
            </a:r>
            <a:endParaRPr lang="en-GB" sz="1350" dirty="0">
              <a:latin typeface="Arial"/>
              <a:cs typeface="Arial"/>
            </a:endParaRP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FF8FC022-DF13-F44F-BC48-6E7B7A765E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-2" y="2500941"/>
            <a:ext cx="12192002" cy="635336"/>
          </a:xfrm>
          <a:prstGeom prst="rect">
            <a:avLst/>
          </a:prstGeom>
        </p:spPr>
        <p:txBody>
          <a:bodyPr/>
          <a:lstStyle>
            <a:lvl1pPr marL="476" marR="4286" algn="ctr">
              <a:lnSpc>
                <a:spcPct val="100000"/>
              </a:lnSpc>
              <a:spcBef>
                <a:spcPts val="323"/>
              </a:spcBef>
              <a:defRPr sz="3750" b="1" i="0">
                <a:solidFill>
                  <a:srgbClr val="56D3C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FD5B109-4B54-2245-B013-341008B97F8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3" y="3136277"/>
            <a:ext cx="12191999" cy="756609"/>
          </a:xfrm>
          <a:prstGeom prst="rect">
            <a:avLst/>
          </a:prstGeom>
        </p:spPr>
        <p:txBody>
          <a:bodyPr/>
          <a:lstStyle>
            <a:lvl1pPr marL="476" marR="4286" algn="ctr">
              <a:lnSpc>
                <a:spcPct val="100000"/>
              </a:lnSpc>
              <a:spcBef>
                <a:spcPts val="323"/>
              </a:spcBef>
              <a:defRPr sz="2625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76660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2 column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3060514-D089-C348-9540-4A0F00456B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rgbClr val="3F3F49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F0A4CE7-3468-7D48-9823-87F6E7F5B3E7}"/>
              </a:ext>
            </a:extLst>
          </p:cNvPr>
          <p:cNvSpPr/>
          <p:nvPr/>
        </p:nvSpPr>
        <p:spPr>
          <a:xfrm>
            <a:off x="476250" y="6381750"/>
            <a:ext cx="11239500" cy="0"/>
          </a:xfrm>
          <a:custGeom>
            <a:avLst/>
            <a:gdLst/>
            <a:ahLst/>
            <a:cxnLst/>
            <a:rect l="l" t="t" r="r" b="b"/>
            <a:pathLst>
              <a:path w="14986000">
                <a:moveTo>
                  <a:pt x="0" y="0"/>
                </a:moveTo>
                <a:lnTo>
                  <a:pt x="149860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243CF147-F6D4-344C-8DE1-94AD377E0DED}"/>
              </a:ext>
            </a:extLst>
          </p:cNvPr>
          <p:cNvSpPr/>
          <p:nvPr userDrawn="1"/>
        </p:nvSpPr>
        <p:spPr>
          <a:xfrm>
            <a:off x="476250" y="846157"/>
            <a:ext cx="11239500" cy="0"/>
          </a:xfrm>
          <a:custGeom>
            <a:avLst/>
            <a:gdLst/>
            <a:ahLst/>
            <a:cxnLst/>
            <a:rect l="l" t="t" r="r" b="b"/>
            <a:pathLst>
              <a:path w="14986000">
                <a:moveTo>
                  <a:pt x="0" y="0"/>
                </a:moveTo>
                <a:lnTo>
                  <a:pt x="14986000" y="0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86D6317-D6A4-624A-941B-4919F6E8A0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81950" y="6391299"/>
            <a:ext cx="3771900" cy="357188"/>
          </a:xfrm>
          <a:prstGeom prst="rect">
            <a:avLst/>
          </a:prstGeom>
        </p:spPr>
        <p:txBody>
          <a:bodyPr/>
          <a:lstStyle>
            <a:lvl1pPr marL="9525" algn="r">
              <a:lnSpc>
                <a:spcPts val="1234"/>
              </a:lnSpc>
              <a:defRPr sz="105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>
              <a:lnSpc>
                <a:spcPts val="1645"/>
              </a:lnSpc>
            </a:pPr>
            <a:r>
              <a:rPr lang="en-GB" sz="1050" spc="-23">
                <a:solidFill>
                  <a:srgbClr val="FFFFFF"/>
                </a:solidFill>
                <a:latin typeface="Arial"/>
                <a:cs typeface="Arial"/>
              </a:rPr>
              <a:t>PRESENTATION</a:t>
            </a:r>
            <a:r>
              <a:rPr lang="en-GB" sz="1050" spc="-11">
                <a:solidFill>
                  <a:srgbClr val="FFFFFF"/>
                </a:solidFill>
                <a:latin typeface="Arial"/>
                <a:cs typeface="Arial"/>
              </a:rPr>
              <a:t> TITLE </a:t>
            </a:r>
            <a:r>
              <a:rPr lang="en-GB" sz="1050" b="1">
                <a:solidFill>
                  <a:srgbClr val="56D3C9"/>
                </a:solidFill>
                <a:latin typeface="Arial"/>
                <a:cs typeface="Arial"/>
              </a:rPr>
              <a:t>/</a:t>
            </a:r>
            <a:r>
              <a:rPr lang="en-GB" sz="1050" b="1" spc="-8">
                <a:solidFill>
                  <a:srgbClr val="56D3C9"/>
                </a:solidFill>
                <a:latin typeface="Arial"/>
                <a:cs typeface="Arial"/>
              </a:rPr>
              <a:t> SECTION </a:t>
            </a:r>
            <a:r>
              <a:rPr lang="en-GB" sz="1050" b="1">
                <a:solidFill>
                  <a:srgbClr val="56D3C9"/>
                </a:solidFill>
                <a:latin typeface="Arial"/>
                <a:cs typeface="Arial"/>
              </a:rPr>
              <a:t>HEADING</a:t>
            </a:r>
            <a:endParaRPr lang="en-GB" sz="1050">
              <a:latin typeface="Arial"/>
              <a:cs typeface="Arial"/>
            </a:endParaRP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57C183B4-A4B3-6246-B47B-6C445959D9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0740" y="342900"/>
            <a:ext cx="11335010" cy="514350"/>
          </a:xfrm>
          <a:prstGeom prst="rect">
            <a:avLst/>
          </a:prstGeom>
        </p:spPr>
        <p:txBody>
          <a:bodyPr/>
          <a:lstStyle>
            <a:lvl1pPr marL="476" marR="4286" algn="l">
              <a:lnSpc>
                <a:spcPct val="100000"/>
              </a:lnSpc>
              <a:spcBef>
                <a:spcPts val="323"/>
              </a:spcBef>
              <a:defRPr sz="2625" b="1" i="0">
                <a:solidFill>
                  <a:srgbClr val="56D3C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D51CF7-BC4C-A147-9ECB-6B38D287F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761" y="1885950"/>
            <a:ext cx="3315089" cy="380984"/>
          </a:xfrm>
          <a:prstGeom prst="rect">
            <a:avLst/>
          </a:prstGeom>
        </p:spPr>
        <p:txBody>
          <a:bodyPr/>
          <a:lstStyle>
            <a:lvl1pPr marL="476" marR="4286" algn="l">
              <a:lnSpc>
                <a:spcPct val="100000"/>
              </a:lnSpc>
              <a:spcBef>
                <a:spcPts val="323"/>
              </a:spcBef>
              <a:defRPr sz="1800" b="1" i="0">
                <a:solidFill>
                  <a:srgbClr val="56D3C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8" name="Picture Placeholder 7">
            <a:extLst>
              <a:ext uri="{FF2B5EF4-FFF2-40B4-BE49-F238E27FC236}">
                <a16:creationId xmlns:a16="http://schemas.microsoft.com/office/drawing/2014/main" id="{72791122-5CBF-154E-AD0F-07E42CC298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10450" y="1093807"/>
            <a:ext cx="4286250" cy="5018782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0CBDFCF6-C9D3-6A49-B327-1F2B0A7DB8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570" y="2286009"/>
            <a:ext cx="3319280" cy="380984"/>
          </a:xfrm>
          <a:prstGeom prst="rect">
            <a:avLst/>
          </a:prstGeom>
        </p:spPr>
        <p:txBody>
          <a:bodyPr/>
          <a:lstStyle>
            <a:lvl1pPr marL="476" marR="4286" algn="l">
              <a:lnSpc>
                <a:spcPct val="100000"/>
              </a:lnSpc>
              <a:spcBef>
                <a:spcPts val="323"/>
              </a:spcBef>
              <a:defRPr sz="1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 copy</a:t>
            </a:r>
          </a:p>
          <a:p>
            <a:pPr lvl="0"/>
            <a:endParaRPr lang="en-US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DE4F839-9D5C-EC45-9A2A-5B1B9016D0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3570" y="2674914"/>
            <a:ext cx="3319280" cy="380984"/>
          </a:xfrm>
          <a:prstGeom prst="rect">
            <a:avLst/>
          </a:prstGeom>
        </p:spPr>
        <p:txBody>
          <a:bodyPr/>
          <a:lstStyle>
            <a:lvl1pPr marL="257651" marR="4286" indent="-257175" algn="l">
              <a:lnSpc>
                <a:spcPct val="100000"/>
              </a:lnSpc>
              <a:spcBef>
                <a:spcPts val="323"/>
              </a:spcBef>
              <a:buFont typeface="Arial" panose="020B0604020202020204" pitchFamily="34" charset="0"/>
              <a:buChar char="•"/>
              <a:defRPr sz="1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Bullet points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8863488E-A188-F149-B7F3-7CB92A0356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14191" y="1885950"/>
            <a:ext cx="3315089" cy="380984"/>
          </a:xfrm>
          <a:prstGeom prst="rect">
            <a:avLst/>
          </a:prstGeom>
        </p:spPr>
        <p:txBody>
          <a:bodyPr/>
          <a:lstStyle>
            <a:lvl1pPr marL="476" marR="4286" algn="l">
              <a:lnSpc>
                <a:spcPct val="100000"/>
              </a:lnSpc>
              <a:spcBef>
                <a:spcPts val="323"/>
              </a:spcBef>
              <a:defRPr sz="1800" b="1" i="0">
                <a:solidFill>
                  <a:srgbClr val="56D3C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C1A2B116-83FB-F447-8794-A6241F98882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10000" y="2286009"/>
            <a:ext cx="3319280" cy="380984"/>
          </a:xfrm>
          <a:prstGeom prst="rect">
            <a:avLst/>
          </a:prstGeom>
        </p:spPr>
        <p:txBody>
          <a:bodyPr/>
          <a:lstStyle>
            <a:lvl1pPr marL="476" marR="4286" algn="l">
              <a:lnSpc>
                <a:spcPct val="100000"/>
              </a:lnSpc>
              <a:spcBef>
                <a:spcPts val="323"/>
              </a:spcBef>
              <a:defRPr sz="1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 copy</a:t>
            </a:r>
          </a:p>
          <a:p>
            <a:pPr lvl="0"/>
            <a:endParaRPr lang="en-US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BAFAC0B5-5116-A54C-8CA9-EEE5F4B4EC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00" y="2674914"/>
            <a:ext cx="3319280" cy="380984"/>
          </a:xfrm>
          <a:prstGeom prst="rect">
            <a:avLst/>
          </a:prstGeom>
        </p:spPr>
        <p:txBody>
          <a:bodyPr/>
          <a:lstStyle>
            <a:lvl1pPr marL="257651" marR="4286" indent="-257175" algn="l">
              <a:lnSpc>
                <a:spcPct val="100000"/>
              </a:lnSpc>
              <a:spcBef>
                <a:spcPts val="323"/>
              </a:spcBef>
              <a:buFont typeface="Arial" panose="020B0604020202020204" pitchFamily="34" charset="0"/>
              <a:buChar char="•"/>
              <a:defRPr sz="15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Bullet points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8F92D59B-CE50-9842-8F91-8F734D6D4B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17231" y="3943350"/>
            <a:ext cx="4286250" cy="1200150"/>
          </a:xfrm>
          <a:prstGeom prst="rect">
            <a:avLst/>
          </a:prstGeom>
        </p:spPr>
        <p:txBody>
          <a:bodyPr/>
          <a:lstStyle>
            <a:lvl1pPr marL="476" marR="4286" algn="ctr">
              <a:lnSpc>
                <a:spcPct val="100000"/>
              </a:lnSpc>
              <a:spcBef>
                <a:spcPts val="323"/>
              </a:spcBef>
              <a:defRPr sz="2625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Image/diagram</a:t>
            </a:r>
            <a:br>
              <a:rPr lang="en-US"/>
            </a:br>
            <a:r>
              <a:rPr lang="en-US"/>
              <a:t>delete this box if not needed</a:t>
            </a:r>
          </a:p>
        </p:txBody>
      </p:sp>
      <p:pic>
        <p:nvPicPr>
          <p:cNvPr id="25" name="object 3">
            <a:extLst>
              <a:ext uri="{FF2B5EF4-FFF2-40B4-BE49-F238E27FC236}">
                <a16:creationId xmlns:a16="http://schemas.microsoft.com/office/drawing/2014/main" id="{7744E0F6-6723-7844-852F-213CA2B95F46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41" y="6354666"/>
            <a:ext cx="1075723" cy="29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4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A82C-DCA0-4719-B8DB-BF4434B7B04D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1F74-64C9-4F5D-99CB-D7835ACE90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130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A82C-DCA0-4719-B8DB-BF4434B7B04D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1F74-64C9-4F5D-99CB-D7835ACE90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29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A82C-DCA0-4719-B8DB-BF4434B7B04D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1F74-64C9-4F5D-99CB-D7835ACE90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667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A82C-DCA0-4719-B8DB-BF4434B7B04D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1F74-64C9-4F5D-99CB-D7835ACE90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97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A82C-DCA0-4719-B8DB-BF4434B7B04D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1F74-64C9-4F5D-99CB-D7835ACE90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084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A82C-DCA0-4719-B8DB-BF4434B7B04D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1F74-64C9-4F5D-99CB-D7835ACE90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54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A82C-DCA0-4719-B8DB-BF4434B7B04D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1F74-64C9-4F5D-99CB-D7835ACE90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934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DA82C-DCA0-4719-B8DB-BF4434B7B04D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31F74-64C9-4F5D-99CB-D7835ACE90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7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DA82C-DCA0-4719-B8DB-BF4434B7B04D}" type="datetimeFigureOut">
              <a:rPr lang="en-GB" smtClean="0"/>
              <a:t>07/11/2024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31F74-64C9-4F5D-99CB-D7835ACE90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603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64042BA-702B-7713-510F-C384C316F8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01412" y="1916740"/>
            <a:ext cx="7890588" cy="2990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>
                <a:solidFill>
                  <a:srgbClr val="EA5045"/>
                </a:solidFill>
              </a:rPr>
              <a:t>Creating a resource using Quire</a:t>
            </a:r>
          </a:p>
          <a:p>
            <a:pPr marL="0" indent="0">
              <a:buNone/>
            </a:pPr>
            <a:endParaRPr lang="en-GB" sz="3600" dirty="0">
              <a:solidFill>
                <a:srgbClr val="EA504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37658-E220-26B8-E8AE-E12478887B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301412" cy="60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95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>
                <a:solidFill>
                  <a:schemeClr val="bg1"/>
                </a:solidFill>
              </a:rPr>
              <a:t>MuseumPlus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5C1737-ED32-C2DE-2C61-5041D98625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CREATING A RESOURCE IN QUIRE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42706-B430-4682-0B1A-426932FABF80}"/>
              </a:ext>
            </a:extLst>
          </p:cNvPr>
          <p:cNvSpPr txBox="1"/>
          <p:nvPr/>
        </p:nvSpPr>
        <p:spPr>
          <a:xfrm rot="16200000">
            <a:off x="9735890" y="4134438"/>
            <a:ext cx="423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Ashmolean Museum, University of Oxford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3B05CA-A332-4ED6-07BF-461F63294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28" y="1351280"/>
            <a:ext cx="11327422" cy="4993681"/>
          </a:xfrm>
          <a:prstGeom prst="rect">
            <a:avLst/>
          </a:prstGeom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1F146E0-DE0D-BF7D-6607-7058E87F6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655" y="875664"/>
            <a:ext cx="7531295" cy="69913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Sets of objects generated for use in different contexts</a:t>
            </a:r>
          </a:p>
        </p:txBody>
      </p:sp>
    </p:spTree>
    <p:extLst>
      <p:ext uri="{BB962C8B-B14F-4D97-AF65-F5344CB8AC3E}">
        <p14:creationId xmlns:p14="http://schemas.microsoft.com/office/powerpoint/2010/main" val="738020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>
                <a:solidFill>
                  <a:schemeClr val="bg1"/>
                </a:solidFill>
              </a:rPr>
              <a:t>MuseumPlus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5C1737-ED32-C2DE-2C61-5041D98625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CREATING A RESOURCE IN QUIRE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42706-B430-4682-0B1A-426932FABF80}"/>
              </a:ext>
            </a:extLst>
          </p:cNvPr>
          <p:cNvSpPr txBox="1"/>
          <p:nvPr/>
        </p:nvSpPr>
        <p:spPr>
          <a:xfrm rot="16200000">
            <a:off x="9735890" y="4134438"/>
            <a:ext cx="423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Ashmolean Museum, University of Oxford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058F1A-74FD-32C0-F470-221F14104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4" y="1225232"/>
            <a:ext cx="10559729" cy="5021101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7EC6541C-17CF-351C-CD9D-EDA2C372C6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655" y="875664"/>
            <a:ext cx="7531295" cy="69913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Content includes detailed descriptions for various purposes</a:t>
            </a:r>
          </a:p>
        </p:txBody>
      </p:sp>
    </p:spTree>
    <p:extLst>
      <p:ext uri="{BB962C8B-B14F-4D97-AF65-F5344CB8AC3E}">
        <p14:creationId xmlns:p14="http://schemas.microsoft.com/office/powerpoint/2010/main" val="3860723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Aegean World Gallery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5C1737-ED32-C2DE-2C61-5041D98625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CREATING A RESOURCE IN QUIRE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42706-B430-4682-0B1A-426932FABF80}"/>
              </a:ext>
            </a:extLst>
          </p:cNvPr>
          <p:cNvSpPr txBox="1"/>
          <p:nvPr/>
        </p:nvSpPr>
        <p:spPr>
          <a:xfrm rot="16200000">
            <a:off x="9735890" y="4134438"/>
            <a:ext cx="423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Ashmolean Museum, University of Oxford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75C52DD-9A30-A734-D3E9-B20B9C4508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655" y="1139824"/>
            <a:ext cx="3096989" cy="31273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This content is most relevant to the permanent Aegean World gallery which contains  a large number of objects from/related to Knossos</a:t>
            </a:r>
          </a:p>
        </p:txBody>
      </p:sp>
      <p:pic>
        <p:nvPicPr>
          <p:cNvPr id="5" name="Picture 4" descr="A room with a display case and pictures&#10;&#10;Description automatically generated with medium confidence">
            <a:extLst>
              <a:ext uri="{FF2B5EF4-FFF2-40B4-BE49-F238E27FC236}">
                <a16:creationId xmlns:a16="http://schemas.microsoft.com/office/drawing/2014/main" id="{E45EA6A0-D9B0-043E-6F6D-AEE241620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44" y="857250"/>
            <a:ext cx="8168106" cy="5431790"/>
          </a:xfrm>
          <a:prstGeom prst="rect">
            <a:avLst/>
          </a:prstGeom>
        </p:spPr>
      </p:pic>
      <p:pic>
        <p:nvPicPr>
          <p:cNvPr id="8" name="Picture 7" descr="A black and yellow pot with two handles&#10;&#10;Description automatically generated">
            <a:extLst>
              <a:ext uri="{FF2B5EF4-FFF2-40B4-BE49-F238E27FC236}">
                <a16:creationId xmlns:a16="http://schemas.microsoft.com/office/drawing/2014/main" id="{4823B139-6FA9-DCF0-B719-25111B15D4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6" y="3211044"/>
            <a:ext cx="3052214" cy="244787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0D4A2D-2412-3DB3-2D4D-A3CC31598D2C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483250" y="3429000"/>
            <a:ext cx="3506830" cy="10059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4AF2A4E-AD0F-77F7-59B2-3C66EFCF97FB}"/>
              </a:ext>
            </a:extLst>
          </p:cNvPr>
          <p:cNvSpPr txBox="1"/>
          <p:nvPr/>
        </p:nvSpPr>
        <p:spPr>
          <a:xfrm>
            <a:off x="350215" y="5631418"/>
            <a:ext cx="31974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Attic red-figure cup depicting Theseus and the Minotaur , c. 500 BC. Ashmolean AN1896-1908.G.261</a:t>
            </a:r>
          </a:p>
        </p:txBody>
      </p:sp>
    </p:spTree>
    <p:extLst>
      <p:ext uri="{BB962C8B-B14F-4D97-AF65-F5344CB8AC3E}">
        <p14:creationId xmlns:p14="http://schemas.microsoft.com/office/powerpoint/2010/main" val="2267949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Aegean World Gallery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5C1737-ED32-C2DE-2C61-5041D98625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CREATING A RESOURCE IN QUIRE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42706-B430-4682-0B1A-426932FABF80}"/>
              </a:ext>
            </a:extLst>
          </p:cNvPr>
          <p:cNvSpPr txBox="1"/>
          <p:nvPr/>
        </p:nvSpPr>
        <p:spPr>
          <a:xfrm rot="16200000">
            <a:off x="9735890" y="4134438"/>
            <a:ext cx="423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Ashmolean Museum, University of Oxford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9455E9-0495-63AF-D22D-499D3CC37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655" y="1139824"/>
            <a:ext cx="2922465" cy="31273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Largest collection of Minoan objects outside Greece, largely as a result of Sir Arthur Evans’s work at Knossos</a:t>
            </a:r>
          </a:p>
        </p:txBody>
      </p:sp>
      <p:pic>
        <p:nvPicPr>
          <p:cNvPr id="15" name="Picture 14" descr="A museum display of ancient pottery&#10;&#10;Description automatically generated">
            <a:extLst>
              <a:ext uri="{FF2B5EF4-FFF2-40B4-BE49-F238E27FC236}">
                <a16:creationId xmlns:a16="http://schemas.microsoft.com/office/drawing/2014/main" id="{8F303E98-985A-67DE-CE47-FCE3C6819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44" y="908379"/>
            <a:ext cx="8168106" cy="543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2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Educational Resources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5C1737-ED32-C2DE-2C61-5041D98625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CREATING A RESOURCE IN QUIRE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42706-B430-4682-0B1A-426932FABF80}"/>
              </a:ext>
            </a:extLst>
          </p:cNvPr>
          <p:cNvSpPr txBox="1"/>
          <p:nvPr/>
        </p:nvSpPr>
        <p:spPr>
          <a:xfrm rot="16200000">
            <a:off x="9735890" y="4134438"/>
            <a:ext cx="423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Ashmolean Museum, University of Oxford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75C52DD-9A30-A734-D3E9-B20B9C4508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655" y="1139824"/>
            <a:ext cx="3260479" cy="249745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Existing learning resources for teachers show there is interest in object-focussed teaching in gallery.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6E744-2705-13E9-0C90-E35A92F8B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903" y="857249"/>
            <a:ext cx="3898692" cy="5534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2D5E69-FB15-CFCB-A463-F009BD9E5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744" y="857250"/>
            <a:ext cx="3879006" cy="553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99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Quire resource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5C1737-ED32-C2DE-2C61-5041D98625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CREATING A RESOURCE IN QUIRE</a:t>
            </a:r>
          </a:p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75244D-AAF5-69B3-9ECF-77248E2AB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857250"/>
            <a:ext cx="10795000" cy="550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36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Quire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5C1737-ED32-C2DE-2C61-5041D98625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CREATING A RESOURCE IN QUIRE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42706-B430-4682-0B1A-426932FABF80}"/>
              </a:ext>
            </a:extLst>
          </p:cNvPr>
          <p:cNvSpPr txBox="1"/>
          <p:nvPr/>
        </p:nvSpPr>
        <p:spPr>
          <a:xfrm rot="16200000">
            <a:off x="9735890" y="4134438"/>
            <a:ext cx="423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Ashmolean Museum, University of Oxford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F87567-546D-375B-8EC4-15698E0F7A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0001" y="1332886"/>
            <a:ext cx="5201039" cy="428559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Don’t have to be a coder to use – YAML  is intuitive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Quire website has helpful user guides but I preferred to play with (and sometimes break) the demo version by replacing content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Templates produce impressive results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Output is intended to be a publication (web or PDF) about objects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Picture 8" descr="A close-up of a coin&#10;&#10;Description automatically generated">
            <a:extLst>
              <a:ext uri="{FF2B5EF4-FFF2-40B4-BE49-F238E27FC236}">
                <a16:creationId xmlns:a16="http://schemas.microsoft.com/office/drawing/2014/main" id="{ED500FAC-FF88-DF6A-3C49-152E25CCF9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80" y="863600"/>
            <a:ext cx="5487670" cy="548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37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Labyrinth: Knossos, Myth &amp; Reality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5C1737-ED32-C2DE-2C61-5041D98625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CREATING A RESOURCE IN QUIRE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42706-B430-4682-0B1A-426932FABF80}"/>
              </a:ext>
            </a:extLst>
          </p:cNvPr>
          <p:cNvSpPr txBox="1"/>
          <p:nvPr/>
        </p:nvSpPr>
        <p:spPr>
          <a:xfrm rot="16200000">
            <a:off x="9735890" y="4134438"/>
            <a:ext cx="423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Ashmolean Museum, University of Oxford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9FE69D-721E-088C-009D-4BE5542ECA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140" y="1544320"/>
            <a:ext cx="7956610" cy="4769192"/>
          </a:xfrm>
          <a:prstGeom prst="rect">
            <a:avLst/>
          </a:prstGeom>
        </p:spPr>
      </p:pic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75C52DD-9A30-A734-D3E9-B20B9C4508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655" y="1139824"/>
            <a:ext cx="3260479" cy="252793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Ran February-July 2023</a:t>
            </a:r>
          </a:p>
          <a:p>
            <a:r>
              <a:rPr lang="en-GB" dirty="0">
                <a:solidFill>
                  <a:schemeClr val="bg1"/>
                </a:solidFill>
              </a:rPr>
              <a:t>62k visitors</a:t>
            </a:r>
          </a:p>
          <a:p>
            <a:r>
              <a:rPr lang="en-GB" dirty="0">
                <a:solidFill>
                  <a:schemeClr val="bg1"/>
                </a:solidFill>
              </a:rPr>
              <a:t>238 objects exhibited, of which 100 from Ashmolean collection (27 of which on permanent display)</a:t>
            </a:r>
          </a:p>
        </p:txBody>
      </p:sp>
    </p:spTree>
    <p:extLst>
      <p:ext uri="{BB962C8B-B14F-4D97-AF65-F5344CB8AC3E}">
        <p14:creationId xmlns:p14="http://schemas.microsoft.com/office/powerpoint/2010/main" val="3241628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2023 Exhibition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5C1737-ED32-C2DE-2C61-5041D98625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CREATING A RESOURCE IN QUIRE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42706-B430-4682-0B1A-426932FABF80}"/>
              </a:ext>
            </a:extLst>
          </p:cNvPr>
          <p:cNvSpPr txBox="1"/>
          <p:nvPr/>
        </p:nvSpPr>
        <p:spPr>
          <a:xfrm rot="16200000">
            <a:off x="9692899" y="4134439"/>
            <a:ext cx="423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Ashmolean Museum, University of Oxford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7D5A4-D0B9-0173-F41C-95CB161D5F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449" y="869783"/>
            <a:ext cx="8264301" cy="5508983"/>
          </a:xfrm>
          <a:prstGeom prst="rect">
            <a:avLst/>
          </a:prstGeom>
        </p:spPr>
      </p:pic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35A5B6E7-BAC5-2F44-542A-C6121C2EC2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655" y="1139824"/>
            <a:ext cx="2766785" cy="451929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Ashmolean has the archive for Sir Arthur Evans’s excavations at the site (1900-1931)</a:t>
            </a:r>
          </a:p>
          <a:p>
            <a:r>
              <a:rPr lang="en-GB" dirty="0">
                <a:solidFill>
                  <a:schemeClr val="bg1"/>
                </a:solidFill>
              </a:rPr>
              <a:t>Finds now in Heraklion Museum shown alongside archive</a:t>
            </a:r>
          </a:p>
          <a:p>
            <a:r>
              <a:rPr lang="en-GB" dirty="0">
                <a:solidFill>
                  <a:schemeClr val="bg1"/>
                </a:solidFill>
              </a:rPr>
              <a:t> Evans suggested that he had discovered the mythical Labyrinth</a:t>
            </a:r>
          </a:p>
        </p:txBody>
      </p:sp>
    </p:spTree>
    <p:extLst>
      <p:ext uri="{BB962C8B-B14F-4D97-AF65-F5344CB8AC3E}">
        <p14:creationId xmlns:p14="http://schemas.microsoft.com/office/powerpoint/2010/main" val="3543780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2023 Exhibition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5C1737-ED32-C2DE-2C61-5041D98625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CREATING A RESOURCE IN QUIRE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42706-B430-4682-0B1A-426932FABF80}"/>
              </a:ext>
            </a:extLst>
          </p:cNvPr>
          <p:cNvSpPr txBox="1"/>
          <p:nvPr/>
        </p:nvSpPr>
        <p:spPr>
          <a:xfrm rot="16200000">
            <a:off x="9735890" y="4134439"/>
            <a:ext cx="423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Ashmolean Museum, University of Oxford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D6AD6-096B-D015-4DF5-BBE31F7DAC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2"/>
          <a:stretch/>
        </p:blipFill>
        <p:spPr>
          <a:xfrm>
            <a:off x="3444240" y="877799"/>
            <a:ext cx="8271510" cy="5492950"/>
          </a:xfrm>
          <a:prstGeom prst="rect">
            <a:avLst/>
          </a:prstGeom>
        </p:spPr>
      </p:pic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059571D-CAE1-A5DC-8A9C-60F0357C02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655" y="1139824"/>
            <a:ext cx="2766785" cy="451929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More recent finds in Knossos valley also on display</a:t>
            </a:r>
          </a:p>
          <a:p>
            <a:r>
              <a:rPr lang="en-GB" dirty="0">
                <a:solidFill>
                  <a:schemeClr val="bg1"/>
                </a:solidFill>
              </a:rPr>
              <a:t>Mostly loan objects – less connection with Ashmolean collection</a:t>
            </a:r>
          </a:p>
        </p:txBody>
      </p:sp>
    </p:spTree>
    <p:extLst>
      <p:ext uri="{BB962C8B-B14F-4D97-AF65-F5344CB8AC3E}">
        <p14:creationId xmlns:p14="http://schemas.microsoft.com/office/powerpoint/2010/main" val="371927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Recycling content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5C1737-ED32-C2DE-2C61-5041D98625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CREATING A RESOURCE IN QUIRE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42706-B430-4682-0B1A-426932FABF80}"/>
              </a:ext>
            </a:extLst>
          </p:cNvPr>
          <p:cNvSpPr txBox="1"/>
          <p:nvPr/>
        </p:nvSpPr>
        <p:spPr>
          <a:xfrm rot="16200000">
            <a:off x="9735890" y="4134438"/>
            <a:ext cx="423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Ashmolean Museum, University of Oxford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75C52DD-9A30-A734-D3E9-B20B9C4508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655" y="1139824"/>
            <a:ext cx="3420305" cy="172529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exhibition generated lots of content which can be reused:</a:t>
            </a:r>
          </a:p>
          <a:p>
            <a:r>
              <a:rPr lang="en-GB" dirty="0">
                <a:solidFill>
                  <a:schemeClr val="bg1"/>
                </a:solidFill>
              </a:rPr>
              <a:t>Catalogue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6C3DF-8744-1E79-39BA-AE50992C8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699" y="1361439"/>
            <a:ext cx="7966151" cy="477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0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Recycling content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5C1737-ED32-C2DE-2C61-5041D98625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CREATING A RESOURCE IN QUIRE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42706-B430-4682-0B1A-426932FABF80}"/>
              </a:ext>
            </a:extLst>
          </p:cNvPr>
          <p:cNvSpPr txBox="1"/>
          <p:nvPr/>
        </p:nvSpPr>
        <p:spPr>
          <a:xfrm rot="16200000">
            <a:off x="9735890" y="4134438"/>
            <a:ext cx="423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Ashmolean Museum, University of Oxford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75C52DD-9A30-A734-D3E9-B20B9C4508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655" y="1139824"/>
            <a:ext cx="3369505" cy="306641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exhibition generated lots of content which can be reused:</a:t>
            </a:r>
          </a:p>
          <a:p>
            <a:r>
              <a:rPr lang="en-GB" dirty="0">
                <a:solidFill>
                  <a:schemeClr val="bg1"/>
                </a:solidFill>
              </a:rPr>
              <a:t>Catalogue</a:t>
            </a:r>
          </a:p>
          <a:p>
            <a:r>
              <a:rPr lang="en-GB" dirty="0">
                <a:solidFill>
                  <a:schemeClr val="bg1"/>
                </a:solidFill>
              </a:rPr>
              <a:t>Exhibition panels/labels</a:t>
            </a:r>
          </a:p>
        </p:txBody>
      </p:sp>
      <p:pic>
        <p:nvPicPr>
          <p:cNvPr id="9" name="Picture 8" descr="A display of ancient artifacts&#10;&#10;Description automatically generated">
            <a:extLst>
              <a:ext uri="{FF2B5EF4-FFF2-40B4-BE49-F238E27FC236}">
                <a16:creationId xmlns:a16="http://schemas.microsoft.com/office/drawing/2014/main" id="{06449B4A-43B4-4C22-6893-8194B9E688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0"/>
          <a:stretch/>
        </p:blipFill>
        <p:spPr>
          <a:xfrm>
            <a:off x="3685450" y="857250"/>
            <a:ext cx="8030299" cy="552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48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Recycling content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5C1737-ED32-C2DE-2C61-5041D98625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CREATING A RESOURCE IN QUIRE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42706-B430-4682-0B1A-426932FABF80}"/>
              </a:ext>
            </a:extLst>
          </p:cNvPr>
          <p:cNvSpPr txBox="1"/>
          <p:nvPr/>
        </p:nvSpPr>
        <p:spPr>
          <a:xfrm rot="16200000">
            <a:off x="9735890" y="4134438"/>
            <a:ext cx="423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Ashmolean Museum, University of Oxford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75C52DD-9A30-A734-D3E9-B20B9C4508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655" y="1139824"/>
            <a:ext cx="3399985" cy="228917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exhibition generated lots of content which can be reused:</a:t>
            </a:r>
          </a:p>
          <a:p>
            <a:r>
              <a:rPr lang="en-GB" dirty="0">
                <a:solidFill>
                  <a:schemeClr val="bg1"/>
                </a:solidFill>
              </a:rPr>
              <a:t>Catalogue</a:t>
            </a:r>
          </a:p>
          <a:p>
            <a:r>
              <a:rPr lang="en-GB" dirty="0">
                <a:solidFill>
                  <a:schemeClr val="bg1"/>
                </a:solidFill>
              </a:rPr>
              <a:t>Exhibition panels/labels</a:t>
            </a:r>
          </a:p>
          <a:p>
            <a:r>
              <a:rPr lang="en-GB" dirty="0">
                <a:solidFill>
                  <a:schemeClr val="bg1"/>
                </a:solidFill>
              </a:rPr>
              <a:t>Website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F6AC3-3879-40F7-3D54-F56D672B5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982" y="1302384"/>
            <a:ext cx="7776768" cy="442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53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Recycling content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5C1737-ED32-C2DE-2C61-5041D98625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CREATING A RESOURCE IN QUIRE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42706-B430-4682-0B1A-426932FABF80}"/>
              </a:ext>
            </a:extLst>
          </p:cNvPr>
          <p:cNvSpPr txBox="1"/>
          <p:nvPr/>
        </p:nvSpPr>
        <p:spPr>
          <a:xfrm rot="16200000">
            <a:off x="9735890" y="4134438"/>
            <a:ext cx="423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Ashmolean Museum, University of Oxford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75C52DD-9A30-A734-D3E9-B20B9C4508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655" y="1139824"/>
            <a:ext cx="3491425" cy="355409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exhibition generated lots of content which can be reused:</a:t>
            </a:r>
          </a:p>
          <a:p>
            <a:r>
              <a:rPr lang="en-GB" dirty="0">
                <a:solidFill>
                  <a:schemeClr val="bg1"/>
                </a:solidFill>
              </a:rPr>
              <a:t>Catalogue</a:t>
            </a:r>
          </a:p>
          <a:p>
            <a:r>
              <a:rPr lang="en-GB" dirty="0">
                <a:solidFill>
                  <a:schemeClr val="bg1"/>
                </a:solidFill>
              </a:rPr>
              <a:t>Exhibition panels/labels</a:t>
            </a:r>
          </a:p>
          <a:p>
            <a:r>
              <a:rPr lang="en-GB" dirty="0">
                <a:solidFill>
                  <a:schemeClr val="bg1"/>
                </a:solidFill>
              </a:rPr>
              <a:t>Website</a:t>
            </a:r>
          </a:p>
          <a:p>
            <a:r>
              <a:rPr lang="en-GB" dirty="0">
                <a:solidFill>
                  <a:schemeClr val="bg1"/>
                </a:solidFill>
              </a:rPr>
              <a:t>Enriched collection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4BDB2-2D8B-8165-BC06-A8BF0715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255" y="857250"/>
            <a:ext cx="7291495" cy="546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82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Collections records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5C1737-ED32-C2DE-2C61-5041D98625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CREATING A RESOURCE IN QUIRE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42706-B430-4682-0B1A-426932FABF80}"/>
              </a:ext>
            </a:extLst>
          </p:cNvPr>
          <p:cNvSpPr txBox="1"/>
          <p:nvPr/>
        </p:nvSpPr>
        <p:spPr>
          <a:xfrm rot="16200000">
            <a:off x="9735890" y="4134438"/>
            <a:ext cx="4236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Ashmolean Museum, University of Oxford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5941B-80BB-B8BE-259E-CA5DF046F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46" y="1291690"/>
            <a:ext cx="11190304" cy="5099608"/>
          </a:xfrm>
          <a:prstGeom prst="rect">
            <a:avLst/>
          </a:prstGeom>
        </p:spPr>
      </p:pic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46902D2-A4D8-E169-9A97-057F08D17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655" y="875664"/>
            <a:ext cx="10003985" cy="69913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Content gathered in Collection Management System (</a:t>
            </a:r>
            <a:r>
              <a:rPr lang="en-GB" dirty="0" err="1">
                <a:solidFill>
                  <a:schemeClr val="bg1"/>
                </a:solidFill>
              </a:rPr>
              <a:t>MuseumPlus</a:t>
            </a:r>
            <a:r>
              <a:rPr lang="en-GB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6364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DCBD36329D1941984773ACA8191BD3" ma:contentTypeVersion="15" ma:contentTypeDescription="Create a new document." ma:contentTypeScope="" ma:versionID="5d13bfb3fefc8c64730062f2b5dfe987">
  <xsd:schema xmlns:xsd="http://www.w3.org/2001/XMLSchema" xmlns:xs="http://www.w3.org/2001/XMLSchema" xmlns:p="http://schemas.microsoft.com/office/2006/metadata/properties" xmlns:ns3="92a7304a-3282-4a54-82d7-8fe772201180" xmlns:ns4="af54093a-d72f-4733-889a-ed6ac98e379a" targetNamespace="http://schemas.microsoft.com/office/2006/metadata/properties" ma:root="true" ma:fieldsID="8684daf695369fc8b04a97354d545f17" ns3:_="" ns4:_="">
    <xsd:import namespace="92a7304a-3282-4a54-82d7-8fe772201180"/>
    <xsd:import namespace="af54093a-d72f-4733-889a-ed6ac98e379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a7304a-3282-4a54-82d7-8fe7722011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54093a-d72f-4733-889a-ed6ac98e379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2a7304a-3282-4a54-82d7-8fe77220118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6EFF03-AD8B-4B25-B1DB-5874B84965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a7304a-3282-4a54-82d7-8fe772201180"/>
    <ds:schemaRef ds:uri="af54093a-d72f-4733-889a-ed6ac98e37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D537D6D-B9E1-4C81-9B17-78E45C32D811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92a7304a-3282-4a54-82d7-8fe772201180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infopath/2007/PartnerControls"/>
    <ds:schemaRef ds:uri="af54093a-d72f-4733-889a-ed6ac98e379a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103BF95-CB7D-421B-B426-91749A2168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6438</TotalTime>
  <Words>514</Words>
  <Application>Microsoft Office PowerPoint</Application>
  <PresentationFormat>Widescreen</PresentationFormat>
  <Paragraphs>84</Paragraphs>
  <Slides>16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Oxford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Shapland</dc:creator>
  <cp:lastModifiedBy>Andrew Shapland</cp:lastModifiedBy>
  <cp:revision>117</cp:revision>
  <dcterms:created xsi:type="dcterms:W3CDTF">2019-05-20T12:15:28Z</dcterms:created>
  <dcterms:modified xsi:type="dcterms:W3CDTF">2024-11-07T14:12:08Z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0x01010026DCBD36329D1941984773ACA8191BD3</vt:lpwstr>
  </property>
</Properties>
</file>